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2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13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7" r:id="rId2"/>
    <p:sldId id="478" r:id="rId3"/>
    <p:sldId id="258" r:id="rId4"/>
    <p:sldId id="504" r:id="rId5"/>
    <p:sldId id="520" r:id="rId6"/>
    <p:sldId id="422" r:id="rId7"/>
    <p:sldId id="505" r:id="rId8"/>
    <p:sldId id="508" r:id="rId9"/>
    <p:sldId id="506" r:id="rId10"/>
    <p:sldId id="509" r:id="rId11"/>
    <p:sldId id="521" r:id="rId12"/>
    <p:sldId id="481" r:id="rId13"/>
    <p:sldId id="510" r:id="rId14"/>
    <p:sldId id="511" r:id="rId15"/>
    <p:sldId id="512" r:id="rId16"/>
    <p:sldId id="522" r:id="rId17"/>
    <p:sldId id="507" r:id="rId18"/>
    <p:sldId id="514" r:id="rId19"/>
    <p:sldId id="515" r:id="rId20"/>
    <p:sldId id="516" r:id="rId21"/>
    <p:sldId id="524" r:id="rId22"/>
    <p:sldId id="523" r:id="rId23"/>
    <p:sldId id="517" r:id="rId24"/>
    <p:sldId id="519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22" autoAdjust="0"/>
  </p:normalViewPr>
  <p:slideViewPr>
    <p:cSldViewPr>
      <p:cViewPr>
        <p:scale>
          <a:sx n="80" d="100"/>
          <a:sy n="80" d="100"/>
        </p:scale>
        <p:origin x="-10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8096789240805835"/>
          <c:y val="2.7090222691053233E-3"/>
          <c:w val="0.41903210759194182"/>
          <c:h val="0.826799956844098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Неактуальна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Рост цен</c:v>
                </c:pt>
                <c:pt idx="1">
                  <c:v>Низкие зарплаты</c:v>
                </c:pt>
                <c:pt idx="2">
                  <c:v>Инфляция</c:v>
                </c:pt>
                <c:pt idx="3">
                  <c:v>Наркомания среди молодежи</c:v>
                </c:pt>
                <c:pt idx="4">
                  <c:v>Алкоголизация населения</c:v>
                </c:pt>
                <c:pt idx="5">
                  <c:v>Ухудшение состояния окружающей среды, загрязнение окружающей среды</c:v>
                </c:pt>
                <c:pt idx="6">
                  <c:v>Безработица</c:v>
                </c:pt>
                <c:pt idx="7">
                  <c:v>Преступность</c:v>
                </c:pt>
                <c:pt idx="8">
                  <c:v>Отсутствие возможностей проведения досуга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1.4583986488718712</c:v>
                </c:pt>
                <c:pt idx="1">
                  <c:v>1.3998631687328857</c:v>
                </c:pt>
                <c:pt idx="2">
                  <c:v>1.4922179011741341</c:v>
                </c:pt>
                <c:pt idx="3">
                  <c:v>5.177480542797225</c:v>
                </c:pt>
                <c:pt idx="4">
                  <c:v>4.5994010897300113</c:v>
                </c:pt>
                <c:pt idx="5">
                  <c:v>3.9850331034935467</c:v>
                </c:pt>
                <c:pt idx="6">
                  <c:v>8.7382122043117594</c:v>
                </c:pt>
                <c:pt idx="7">
                  <c:v>10.773288250706374</c:v>
                </c:pt>
                <c:pt idx="8">
                  <c:v>21.049243377147345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какой-то степени актуальна, в какой-то неактуальна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171457387796281E-2"/>
                  <c:y val="2.1164021164021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8331155700292E-2"/>
                  <c:y val="2.1522482109284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102874432677931E-2"/>
                  <c:y val="2.1164021164021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622412553952705E-2"/>
                  <c:y val="1.0176227971503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805303477048836E-3"/>
                  <c:y val="7.867956548001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Рост цен</c:v>
                </c:pt>
                <c:pt idx="1">
                  <c:v>Низкие зарплаты</c:v>
                </c:pt>
                <c:pt idx="2">
                  <c:v>Инфляция</c:v>
                </c:pt>
                <c:pt idx="3">
                  <c:v>Наркомания среди молодежи</c:v>
                </c:pt>
                <c:pt idx="4">
                  <c:v>Алкоголизация населения</c:v>
                </c:pt>
                <c:pt idx="5">
                  <c:v>Ухудшение состояния окружающей среды, загрязнение окружающей среды</c:v>
                </c:pt>
                <c:pt idx="6">
                  <c:v>Безработица</c:v>
                </c:pt>
                <c:pt idx="7">
                  <c:v>Преступность</c:v>
                </c:pt>
                <c:pt idx="8">
                  <c:v>Отсутствие возможностей проведения досуга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3.4378721545700377</c:v>
                </c:pt>
                <c:pt idx="1">
                  <c:v>5.9335006073736531</c:v>
                </c:pt>
                <c:pt idx="2">
                  <c:v>7.2374302924192815</c:v>
                </c:pt>
                <c:pt idx="3">
                  <c:v>7.8692458801235334</c:v>
                </c:pt>
                <c:pt idx="4">
                  <c:v>10.92354150265222</c:v>
                </c:pt>
                <c:pt idx="5">
                  <c:v>16.940833679438683</c:v>
                </c:pt>
                <c:pt idx="6">
                  <c:v>16.328521076015129</c:v>
                </c:pt>
                <c:pt idx="7">
                  <c:v>21.535215185181766</c:v>
                </c:pt>
                <c:pt idx="8">
                  <c:v>26.831756097925929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Актуальна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Рост цен</c:v>
                </c:pt>
                <c:pt idx="1">
                  <c:v>Низкие зарплаты</c:v>
                </c:pt>
                <c:pt idx="2">
                  <c:v>Инфляция</c:v>
                </c:pt>
                <c:pt idx="3">
                  <c:v>Наркомания среди молодежи</c:v>
                </c:pt>
                <c:pt idx="4">
                  <c:v>Алкоголизация населения</c:v>
                </c:pt>
                <c:pt idx="5">
                  <c:v>Ухудшение состояния окружающей среды, загрязнение окружающей среды</c:v>
                </c:pt>
                <c:pt idx="6">
                  <c:v>Безработица</c:v>
                </c:pt>
                <c:pt idx="7">
                  <c:v>Преступность</c:v>
                </c:pt>
                <c:pt idx="8">
                  <c:v>Отсутствие возможностей проведения досуга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94.649716946999249</c:v>
                </c:pt>
                <c:pt idx="1">
                  <c:v>92.335898136069375</c:v>
                </c:pt>
                <c:pt idx="2">
                  <c:v>90.710687537576518</c:v>
                </c:pt>
                <c:pt idx="3">
                  <c:v>85.317865088608826</c:v>
                </c:pt>
                <c:pt idx="4">
                  <c:v>83.714826748888697</c:v>
                </c:pt>
                <c:pt idx="5">
                  <c:v>78.003739824410758</c:v>
                </c:pt>
                <c:pt idx="6">
                  <c:v>73.460631415637195</c:v>
                </c:pt>
                <c:pt idx="7">
                  <c:v>65.674106406063828</c:v>
                </c:pt>
                <c:pt idx="8">
                  <c:v>48.277314322179791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 такой проблемы</c:v>
                </c:pt>
              </c:strCache>
            </c:strRef>
          </c:tx>
          <c:invertIfNegative val="0"/>
          <c:dLbls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Лист1!$A$2:$A$10</c:f>
              <c:strCache>
                <c:ptCount val="9"/>
                <c:pt idx="0">
                  <c:v>Рост цен</c:v>
                </c:pt>
                <c:pt idx="1">
                  <c:v>Низкие зарплаты</c:v>
                </c:pt>
                <c:pt idx="2">
                  <c:v>Инфляция</c:v>
                </c:pt>
                <c:pt idx="3">
                  <c:v>Наркомания среди молодежи</c:v>
                </c:pt>
                <c:pt idx="4">
                  <c:v>Алкоголизация населения</c:v>
                </c:pt>
                <c:pt idx="5">
                  <c:v>Ухудшение состояния окружающей среды, загрязнение окружающей среды</c:v>
                </c:pt>
                <c:pt idx="6">
                  <c:v>Безработица</c:v>
                </c:pt>
                <c:pt idx="7">
                  <c:v>Преступность</c:v>
                </c:pt>
                <c:pt idx="8">
                  <c:v>Отсутствие возможностей проведения досуга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0.10588601681719098</c:v>
                </c:pt>
                <c:pt idx="1">
                  <c:v>0.10588601681719094</c:v>
                </c:pt>
                <c:pt idx="2">
                  <c:v>0.22422921208346352</c:v>
                </c:pt>
                <c:pt idx="3">
                  <c:v>0.22623502895238268</c:v>
                </c:pt>
                <c:pt idx="4">
                  <c:v>0.21646900255780768</c:v>
                </c:pt>
                <c:pt idx="5">
                  <c:v>0.33058565513599864</c:v>
                </c:pt>
                <c:pt idx="6">
                  <c:v>0.69738708419830964</c:v>
                </c:pt>
                <c:pt idx="7">
                  <c:v>0.45869487679684734</c:v>
                </c:pt>
                <c:pt idx="8">
                  <c:v>2.5842422552824806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Рост цен</c:v>
                </c:pt>
                <c:pt idx="1">
                  <c:v>Низкие зарплаты</c:v>
                </c:pt>
                <c:pt idx="2">
                  <c:v>Инфляция</c:v>
                </c:pt>
                <c:pt idx="3">
                  <c:v>Наркомания среди молодежи</c:v>
                </c:pt>
                <c:pt idx="4">
                  <c:v>Алкоголизация населения</c:v>
                </c:pt>
                <c:pt idx="5">
                  <c:v>Ухудшение состояния окружающей среды, загрязнение окружающей среды</c:v>
                </c:pt>
                <c:pt idx="6">
                  <c:v>Безработица</c:v>
                </c:pt>
                <c:pt idx="7">
                  <c:v>Преступность</c:v>
                </c:pt>
                <c:pt idx="8">
                  <c:v>Отсутствие возможностей проведения досуга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0.34812623274161864</c:v>
                </c:pt>
                <c:pt idx="1">
                  <c:v>0.2248520710059172</c:v>
                </c:pt>
                <c:pt idx="2">
                  <c:v>0.33543505674653179</c:v>
                </c:pt>
                <c:pt idx="3">
                  <c:v>1.4091734595180758</c:v>
                </c:pt>
                <c:pt idx="4">
                  <c:v>0.54576165617132022</c:v>
                </c:pt>
                <c:pt idx="5">
                  <c:v>0.73980773752078266</c:v>
                </c:pt>
                <c:pt idx="6">
                  <c:v>0.77524821983752967</c:v>
                </c:pt>
                <c:pt idx="7">
                  <c:v>1.5586952812506916</c:v>
                </c:pt>
                <c:pt idx="8">
                  <c:v>1.2574439474646733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321536"/>
        <c:axId val="34323072"/>
      </c:barChart>
      <c:catAx>
        <c:axId val="34321536"/>
        <c:scaling>
          <c:orientation val="maxMin"/>
        </c:scaling>
        <c:delete val="0"/>
        <c:axPos val="l"/>
        <c:majorTickMark val="out"/>
        <c:minorTickMark val="none"/>
        <c:tickLblPos val="nextTo"/>
        <c:crossAx val="34323072"/>
        <c:crosses val="autoZero"/>
        <c:auto val="1"/>
        <c:lblAlgn val="ctr"/>
        <c:lblOffset val="100"/>
        <c:noMultiLvlLbl val="0"/>
      </c:catAx>
      <c:valAx>
        <c:axId val="3432307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343215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2816573859571618E-2"/>
          <c:y val="0.85400301620183794"/>
          <c:w val="0.98718342614042842"/>
          <c:h val="0.1459969837981623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42319744871591E-2"/>
          <c:y val="0"/>
          <c:w val="0.92361512102653831"/>
          <c:h val="0.807017543859646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Никого не знаю</c:v>
                </c:pt>
                <c:pt idx="1">
                  <c:v>Международные</c:v>
                </c:pt>
                <c:pt idx="2">
                  <c:v>Белорусские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50.2</c:v>
                </c:pt>
                <c:pt idx="1">
                  <c:v>46.2</c:v>
                </c:pt>
                <c:pt idx="2">
                  <c:v>14.5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127296"/>
        <c:axId val="101128832"/>
      </c:barChart>
      <c:catAx>
        <c:axId val="101127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1128832"/>
        <c:crosses val="autoZero"/>
        <c:auto val="1"/>
        <c:lblAlgn val="ctr"/>
        <c:lblOffset val="100"/>
        <c:noMultiLvlLbl val="0"/>
      </c:catAx>
      <c:valAx>
        <c:axId val="1011288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1272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400080198308565"/>
          <c:y val="0"/>
          <c:w val="0.43053623505395289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Другое</c:v>
                </c:pt>
                <c:pt idx="1">
                  <c:v>Министерство природы и защиты окружающей среды</c:v>
                </c:pt>
                <c:pt idx="2">
                  <c:v>Экодом</c:v>
                </c:pt>
                <c:pt idx="3">
                  <c:v>БРСМ</c:v>
                </c:pt>
                <c:pt idx="4">
                  <c:v>Зеленый крест</c:v>
                </c:pt>
                <c:pt idx="5">
                  <c:v>Белорусское общество охраны природы</c:v>
                </c:pt>
                <c:pt idx="6">
                  <c:v>Зеленые</c:v>
                </c:pt>
                <c:pt idx="7">
                  <c:v>Ахова птушак Бацькаушчыны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59.8</c:v>
                </c:pt>
                <c:pt idx="1">
                  <c:v>4.7</c:v>
                </c:pt>
                <c:pt idx="2">
                  <c:v>4.8</c:v>
                </c:pt>
                <c:pt idx="3">
                  <c:v>4.9000000000000004</c:v>
                </c:pt>
                <c:pt idx="4">
                  <c:v>6.1</c:v>
                </c:pt>
                <c:pt idx="5">
                  <c:v>8.2000000000000011</c:v>
                </c:pt>
                <c:pt idx="6">
                  <c:v>10</c:v>
                </c:pt>
                <c:pt idx="7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902016"/>
        <c:axId val="98900224"/>
      </c:barChart>
      <c:valAx>
        <c:axId val="9890022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98902016"/>
        <c:crosses val="autoZero"/>
        <c:crossBetween val="between"/>
      </c:valAx>
      <c:catAx>
        <c:axId val="98902016"/>
        <c:scaling>
          <c:orientation val="minMax"/>
        </c:scaling>
        <c:delete val="0"/>
        <c:axPos val="l"/>
        <c:majorTickMark val="out"/>
        <c:minorTickMark val="none"/>
        <c:tickLblPos val="nextTo"/>
        <c:crossAx val="989002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  <c:spPr>
        <a:ln>
          <a:noFill/>
        </a:ln>
      </c:spPr>
    </c:sideWall>
    <c:backWall>
      <c:thickness val="0"/>
      <c:spPr>
        <a:ln>
          <a:noFill/>
        </a:ln>
      </c:spPr>
    </c:backWall>
    <c:plotArea>
      <c:layout>
        <c:manualLayout>
          <c:layoutTarget val="inner"/>
          <c:xMode val="edge"/>
          <c:yMode val="edge"/>
          <c:x val="1.4930838118132447E-3"/>
          <c:y val="7.5860875594959035E-2"/>
          <c:w val="0.77547831986922089"/>
          <c:h val="0.890330772866261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Pt>
            <c:idx val="1"/>
            <c:bubble3D val="0"/>
            <c:explosion val="20"/>
          </c:dPt>
          <c:dLbls>
            <c:dLbl>
              <c:idx val="2"/>
              <c:layout>
                <c:manualLayout>
                  <c:x val="1.5246427529892101E-2"/>
                  <c:y val="-1.677841168057584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363116068824949E-2"/>
                  <c:y val="-1.07696418187247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2097550306211914E-2"/>
                  <c:y val="2.48183947066497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51.597897870505385</c:v>
                </c:pt>
                <c:pt idx="1">
                  <c:v>38.750480425500847</c:v>
                </c:pt>
                <c:pt idx="2">
                  <c:v>3.8606678277732227</c:v>
                </c:pt>
                <c:pt idx="3">
                  <c:v>0.33843079996926551</c:v>
                </c:pt>
                <c:pt idx="4">
                  <c:v>5.4525230762512775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119965004374454"/>
          <c:y val="3.3577341293876746E-2"/>
          <c:w val="0.47731882473024489"/>
          <c:h val="0.8253968253968253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Строительство свинокомплексов под Молодечно и Воложиным</c:v>
                </c:pt>
                <c:pt idx="1">
                  <c:v>Строительство "Китайского" технопарка в Смолевичском районе</c:v>
                </c:pt>
                <c:pt idx="2">
                  <c:v>Застройка зеленых зон в городах</c:v>
                </c:pt>
                <c:pt idx="3">
                  <c:v>Строительство Островецкой АЭС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58.872936370953468</c:v>
                </c:pt>
                <c:pt idx="1">
                  <c:v>67.423384322819288</c:v>
                </c:pt>
                <c:pt idx="2">
                  <c:v>80.581517170731658</c:v>
                </c:pt>
                <c:pt idx="3">
                  <c:v>87.323778791332686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Строительство свинокомплексов под Молодечно и Воложиным</c:v>
                </c:pt>
                <c:pt idx="1">
                  <c:v>Строительство "Китайского" технопарка в Смолевичском районе</c:v>
                </c:pt>
                <c:pt idx="2">
                  <c:v>Застройка зеленых зон в городах</c:v>
                </c:pt>
                <c:pt idx="3">
                  <c:v>Строительство Островецкой АЭС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41.127063629046283</c:v>
                </c:pt>
                <c:pt idx="1">
                  <c:v>32.576615677180698</c:v>
                </c:pt>
                <c:pt idx="2">
                  <c:v>19.418482829268029</c:v>
                </c:pt>
                <c:pt idx="3">
                  <c:v>12.67622120866695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084544"/>
        <c:axId val="99115008"/>
      </c:barChart>
      <c:catAx>
        <c:axId val="99084544"/>
        <c:scaling>
          <c:orientation val="minMax"/>
        </c:scaling>
        <c:delete val="0"/>
        <c:axPos val="l"/>
        <c:majorTickMark val="out"/>
        <c:minorTickMark val="none"/>
        <c:tickLblPos val="nextTo"/>
        <c:crossAx val="99115008"/>
        <c:crosses val="autoZero"/>
        <c:auto val="1"/>
        <c:lblAlgn val="ctr"/>
        <c:lblOffset val="100"/>
        <c:noMultiLvlLbl val="0"/>
      </c:catAx>
      <c:valAx>
        <c:axId val="991150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99084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955231024026216"/>
          <c:y val="0.8977688854083492"/>
          <c:w val="0.51572616839477903"/>
          <c:h val="7.292685629219639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1805154564012834"/>
          <c:y val="2.8457667745924839E-3"/>
          <c:w val="0.48194845435987355"/>
          <c:h val="0.7509632313659907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Отрицательно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Строительство Островецкой АЭС. n=738</c:v>
                </c:pt>
                <c:pt idx="1">
                  <c:v>Застройка зеленых зон в городах. n=681</c:v>
                </c:pt>
                <c:pt idx="2">
                  <c:v>Строительство "Китайского" технопарка в Смолевичском районе. n=570</c:v>
                </c:pt>
                <c:pt idx="3">
                  <c:v>Строительство свинокомплексов под Молодечно и Воложином. n=497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52.506695357838176</c:v>
                </c:pt>
                <c:pt idx="1">
                  <c:v>46.024188635919522</c:v>
                </c:pt>
                <c:pt idx="2">
                  <c:v>39.891897718858175</c:v>
                </c:pt>
                <c:pt idx="3">
                  <c:v>36.218228696114089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окажет никакого влияния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Строительство Островецкой АЭС. n=738</c:v>
                </c:pt>
                <c:pt idx="1">
                  <c:v>Застройка зеленых зон в городах. n=681</c:v>
                </c:pt>
                <c:pt idx="2">
                  <c:v>Строительство "Китайского" технопарка в Смолевичском районе. n=570</c:v>
                </c:pt>
                <c:pt idx="3">
                  <c:v>Строительство свинокомплексов под Молодечно и Воложином. n=497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24.615844609349192</c:v>
                </c:pt>
                <c:pt idx="1">
                  <c:v>7.6008682697229055</c:v>
                </c:pt>
                <c:pt idx="2">
                  <c:v>38.403259523466794</c:v>
                </c:pt>
                <c:pt idx="3">
                  <c:v>41.930115328253066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Положительно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Строительство Островецкой АЭС. n=738</c:v>
                </c:pt>
                <c:pt idx="1">
                  <c:v>Застройка зеленых зон в городах. n=681</c:v>
                </c:pt>
                <c:pt idx="2">
                  <c:v>Строительство "Китайского" технопарка в Смолевичском районе. n=570</c:v>
                </c:pt>
                <c:pt idx="3">
                  <c:v>Строительство свинокомплексов под Молодечно и Воложином. n=497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14.71901785008877</c:v>
                </c:pt>
                <c:pt idx="1">
                  <c:v>43.445046975807394</c:v>
                </c:pt>
                <c:pt idx="2">
                  <c:v>10.4136967264344</c:v>
                </c:pt>
                <c:pt idx="3">
                  <c:v>14.689393116162112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Строительство Островецкой АЭС. n=738</c:v>
                </c:pt>
                <c:pt idx="1">
                  <c:v>Застройка зеленых зон в городах. n=681</c:v>
                </c:pt>
                <c:pt idx="2">
                  <c:v>Строительство "Китайского" технопарка в Смолевичском районе. n=570</c:v>
                </c:pt>
                <c:pt idx="3">
                  <c:v>Строительство свинокомплексов под Молодечно и Воложином. n=497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8.1584421827238653</c:v>
                </c:pt>
                <c:pt idx="1">
                  <c:v>2.9298961185500634</c:v>
                </c:pt>
                <c:pt idx="2">
                  <c:v>11.29114603124062</c:v>
                </c:pt>
                <c:pt idx="3">
                  <c:v>7.1622628594709665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147136"/>
        <c:axId val="102827136"/>
      </c:barChart>
      <c:catAx>
        <c:axId val="99147136"/>
        <c:scaling>
          <c:orientation val="minMax"/>
        </c:scaling>
        <c:delete val="0"/>
        <c:axPos val="l"/>
        <c:majorTickMark val="out"/>
        <c:minorTickMark val="none"/>
        <c:tickLblPos val="nextTo"/>
        <c:crossAx val="102827136"/>
        <c:crosses val="autoZero"/>
        <c:auto val="1"/>
        <c:lblAlgn val="ctr"/>
        <c:lblOffset val="100"/>
        <c:noMultiLvlLbl val="0"/>
      </c:catAx>
      <c:valAx>
        <c:axId val="1028271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99147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8315136701982607E-2"/>
          <c:y val="0.7649946891577114"/>
          <c:w val="0.95958673880579659"/>
          <c:h val="0.1427542992896366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82E-2"/>
          <c:y val="0.10158730158730155"/>
          <c:w val="0.63059601924759634"/>
          <c:h val="0.822222222222222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Да, готов</c:v>
                </c:pt>
                <c:pt idx="1">
                  <c:v>Да, но при определенных условиях</c:v>
                </c:pt>
                <c:pt idx="2">
                  <c:v>Нет, не буду участвовать в  экологических акциях/мероприятиях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50.829231904735359</c:v>
                </c:pt>
                <c:pt idx="1">
                  <c:v>19.337010006701437</c:v>
                </c:pt>
                <c:pt idx="2">
                  <c:v>22.755724738412578</c:v>
                </c:pt>
                <c:pt idx="3">
                  <c:v>7.0780333501506334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994787109945053"/>
          <c:y val="5.6883889513810772E-2"/>
          <c:w val="0.32773731408573925"/>
          <c:h val="0.94311611048618915"/>
        </c:manualLayout>
      </c:layout>
      <c:overlay val="0"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be-BY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5250664317377"/>
          <c:y val="0"/>
          <c:w val="0.445903269247654"/>
          <c:h val="0.9061265816087081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Нет экологических проблем, экологическая среда благоприятная</c:v>
                </c:pt>
                <c:pt idx="1">
                  <c:v>Есть небольшие экологические проблемы</c:v>
                </c:pt>
                <c:pt idx="2">
                  <c:v>Есть серьезные экологические проблемы</c:v>
                </c:pt>
                <c:pt idx="3">
                  <c:v>Наша страна на грани экологической катастрофы, экологическая среда крайне неблагоприятная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6.2264696284560443</c:v>
                </c:pt>
                <c:pt idx="1">
                  <c:v>55.211553706040128</c:v>
                </c:pt>
                <c:pt idx="2">
                  <c:v>36.034422827750404</c:v>
                </c:pt>
                <c:pt idx="3">
                  <c:v>1.4979680389368462</c:v>
                </c:pt>
                <c:pt idx="4">
                  <c:v>1.0295857988165671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377728"/>
        <c:axId val="82682624"/>
      </c:barChart>
      <c:catAx>
        <c:axId val="82377728"/>
        <c:scaling>
          <c:orientation val="maxMin"/>
        </c:scaling>
        <c:delete val="0"/>
        <c:axPos val="l"/>
        <c:majorTickMark val="out"/>
        <c:minorTickMark val="none"/>
        <c:tickLblPos val="nextTo"/>
        <c:crossAx val="82682624"/>
        <c:crosses val="autoZero"/>
        <c:auto val="1"/>
        <c:lblAlgn val="ctr"/>
        <c:lblOffset val="100"/>
        <c:noMultiLvlLbl val="0"/>
      </c:catAx>
      <c:valAx>
        <c:axId val="82682624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one"/>
        <c:crossAx val="823777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буду участвовать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Акции прямого действия </c:v>
                </c:pt>
                <c:pt idx="1">
                  <c:v>Безвозмездная работа (волонтерство) в общественных организациях по защите окружающей среды</c:v>
                </c:pt>
                <c:pt idx="2">
                  <c:v>Образовательные и просветительские мероприятия и программы</c:v>
                </c:pt>
                <c:pt idx="3">
                  <c:v>Сбор средств и пожертвований</c:v>
                </c:pt>
                <c:pt idx="4">
                  <c:v>Массовые публикации в СМИ и соц. сетях</c:v>
                </c:pt>
                <c:pt idx="5">
                  <c:v>Общественные обсуждения</c:v>
                </c:pt>
                <c:pt idx="6">
                  <c:v>Общественные акции по привлечению внимания</c:v>
                </c:pt>
                <c:pt idx="7">
                  <c:v>Экспертиза и мониторинг выполнения законодательства</c:v>
                </c:pt>
                <c:pt idx="8">
                  <c:v>Сбор подписей</c:v>
                </c:pt>
                <c:pt idx="9">
                  <c:v>Конференции и круглые столы с представителями законодательной и исполнительной власти</c:v>
                </c:pt>
                <c:pt idx="10">
                  <c:v>Выступление на международных мероприятиях</c:v>
                </c:pt>
                <c:pt idx="11">
                  <c:v>Судебные разбирательства, тяжбы</c:v>
                </c:pt>
                <c:pt idx="12">
                  <c:v>Демонстрации протеста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28.162173894942981</c:v>
                </c:pt>
                <c:pt idx="1">
                  <c:v>49.615485723985813</c:v>
                </c:pt>
                <c:pt idx="2">
                  <c:v>55.817205081390362</c:v>
                </c:pt>
                <c:pt idx="3">
                  <c:v>59.677246471184269</c:v>
                </c:pt>
                <c:pt idx="4">
                  <c:v>59.941551087472163</c:v>
                </c:pt>
                <c:pt idx="5">
                  <c:v>63.45803853640146</c:v>
                </c:pt>
                <c:pt idx="6">
                  <c:v>65.496735696741752</c:v>
                </c:pt>
                <c:pt idx="7">
                  <c:v>68.522846863902942</c:v>
                </c:pt>
                <c:pt idx="8">
                  <c:v>71.694095461648502</c:v>
                </c:pt>
                <c:pt idx="9">
                  <c:v>73.563454436788589</c:v>
                </c:pt>
                <c:pt idx="10">
                  <c:v>76.647066582457441</c:v>
                </c:pt>
                <c:pt idx="11">
                  <c:v>77.242538482675357</c:v>
                </c:pt>
                <c:pt idx="12">
                  <c:v>80.060433336908858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Буду участвовать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Акции прямого действия </c:v>
                </c:pt>
                <c:pt idx="1">
                  <c:v>Безвозмездная работа (волонтерство) в общественных организациях по защите окружающей среды</c:v>
                </c:pt>
                <c:pt idx="2">
                  <c:v>Образовательные и просветительские мероприятия и программы</c:v>
                </c:pt>
                <c:pt idx="3">
                  <c:v>Сбор средств и пожертвований</c:v>
                </c:pt>
                <c:pt idx="4">
                  <c:v>Массовые публикации в СМИ и соц. сетях</c:v>
                </c:pt>
                <c:pt idx="5">
                  <c:v>Общественные обсуждения</c:v>
                </c:pt>
                <c:pt idx="6">
                  <c:v>Общественные акции по привлечению внимания</c:v>
                </c:pt>
                <c:pt idx="7">
                  <c:v>Экспертиза и мониторинг выполнения законодательства</c:v>
                </c:pt>
                <c:pt idx="8">
                  <c:v>Сбор подписей</c:v>
                </c:pt>
                <c:pt idx="9">
                  <c:v>Конференции и круглые столы с представителями законодательной и исполнительной власти</c:v>
                </c:pt>
                <c:pt idx="10">
                  <c:v>Выступление на международных мероприятиях</c:v>
                </c:pt>
                <c:pt idx="11">
                  <c:v>Судебные разбирательства, тяжбы</c:v>
                </c:pt>
                <c:pt idx="12">
                  <c:v>Демонстрации протеста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59.752278154833718</c:v>
                </c:pt>
                <c:pt idx="1">
                  <c:v>37.306549542161051</c:v>
                </c:pt>
                <c:pt idx="2">
                  <c:v>30.825114484639546</c:v>
                </c:pt>
                <c:pt idx="3">
                  <c:v>27.233072179495501</c:v>
                </c:pt>
                <c:pt idx="4">
                  <c:v>25.396847264347578</c:v>
                </c:pt>
                <c:pt idx="5">
                  <c:v>23.263772714527889</c:v>
                </c:pt>
                <c:pt idx="6">
                  <c:v>21.675109301141241</c:v>
                </c:pt>
                <c:pt idx="7">
                  <c:v>16.736920109678639</c:v>
                </c:pt>
                <c:pt idx="8">
                  <c:v>15.262597305146281</c:v>
                </c:pt>
                <c:pt idx="9">
                  <c:v>13.020519229421724</c:v>
                </c:pt>
                <c:pt idx="10">
                  <c:v>10.095733300271394</c:v>
                </c:pt>
                <c:pt idx="11">
                  <c:v>8.601016043156978</c:v>
                </c:pt>
                <c:pt idx="12">
                  <c:v>6.4975550130365667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Акции прямого действия </c:v>
                </c:pt>
                <c:pt idx="1">
                  <c:v>Безвозмездная работа (волонтерство) в общественных организациях по защите окружающей среды</c:v>
                </c:pt>
                <c:pt idx="2">
                  <c:v>Образовательные и просветительские мероприятия и программы</c:v>
                </c:pt>
                <c:pt idx="3">
                  <c:v>Сбор средств и пожертвований</c:v>
                </c:pt>
                <c:pt idx="4">
                  <c:v>Массовые публикации в СМИ и соц. сетях</c:v>
                </c:pt>
                <c:pt idx="5">
                  <c:v>Общественные обсуждения</c:v>
                </c:pt>
                <c:pt idx="6">
                  <c:v>Общественные акции по привлечению внимания</c:v>
                </c:pt>
                <c:pt idx="7">
                  <c:v>Экспертиза и мониторинг выполнения законодательства</c:v>
                </c:pt>
                <c:pt idx="8">
                  <c:v>Сбор подписей</c:v>
                </c:pt>
                <c:pt idx="9">
                  <c:v>Конференции и круглые столы с представителями законодательной и исполнительной власти</c:v>
                </c:pt>
                <c:pt idx="10">
                  <c:v>Выступление на международных мероприятиях</c:v>
                </c:pt>
                <c:pt idx="11">
                  <c:v>Судебные разбирательства, тяжбы</c:v>
                </c:pt>
                <c:pt idx="12">
                  <c:v>Демонстрации протеста</c:v>
                </c:pt>
              </c:strCache>
            </c:strRef>
          </c:cat>
          <c:val>
            <c:numRef>
              <c:f>Лист1!$D$2:$D$14</c:f>
              <c:numCache>
                <c:formatCode>0.0</c:formatCode>
                <c:ptCount val="13"/>
                <c:pt idx="0">
                  <c:v>12.085547950223246</c:v>
                </c:pt>
                <c:pt idx="1">
                  <c:v>13.077964733853165</c:v>
                </c:pt>
                <c:pt idx="2">
                  <c:v>13.357680433969724</c:v>
                </c:pt>
                <c:pt idx="3">
                  <c:v>13.08968134931987</c:v>
                </c:pt>
                <c:pt idx="4">
                  <c:v>14.661601648179992</c:v>
                </c:pt>
                <c:pt idx="5">
                  <c:v>13.278188749070383</c:v>
                </c:pt>
                <c:pt idx="6">
                  <c:v>12.828155002116818</c:v>
                </c:pt>
                <c:pt idx="7">
                  <c:v>14.740233026417918</c:v>
                </c:pt>
                <c:pt idx="8">
                  <c:v>13.043307233205875</c:v>
                </c:pt>
                <c:pt idx="9">
                  <c:v>13.416026333789757</c:v>
                </c:pt>
                <c:pt idx="10">
                  <c:v>13.257200117271148</c:v>
                </c:pt>
                <c:pt idx="11">
                  <c:v>14.156445474167734</c:v>
                </c:pt>
                <c:pt idx="12">
                  <c:v>13.442011650054368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339904"/>
        <c:axId val="101341440"/>
      </c:barChart>
      <c:catAx>
        <c:axId val="101339904"/>
        <c:scaling>
          <c:orientation val="maxMin"/>
        </c:scaling>
        <c:delete val="0"/>
        <c:axPos val="l"/>
        <c:majorTickMark val="out"/>
        <c:minorTickMark val="none"/>
        <c:tickLblPos val="nextTo"/>
        <c:crossAx val="101341440"/>
        <c:crosses val="autoZero"/>
        <c:auto val="1"/>
        <c:lblAlgn val="ctr"/>
        <c:lblOffset val="100"/>
        <c:noMultiLvlLbl val="0"/>
      </c:catAx>
      <c:valAx>
        <c:axId val="10134144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1339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7869518444631529E-2"/>
          <c:y val="0.91499103153776484"/>
          <c:w val="0.8646614561523136"/>
          <c:h val="5.8034552739761672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5497749911637"/>
          <c:y val="7.8382472792250524E-2"/>
          <c:w val="0.70154436577780444"/>
          <c:h val="0.882418812989921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Затрудняюсь ответить</c:v>
                </c:pt>
                <c:pt idx="1">
                  <c:v>Плохое,постоянно болею</c:v>
                </c:pt>
                <c:pt idx="2">
                  <c:v>Удовлетворительное</c:v>
                </c:pt>
                <c:pt idx="3">
                  <c:v>Хорошее,болею редко</c:v>
                </c:pt>
                <c:pt idx="4">
                  <c:v>Отличное, никогда не болею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0.60000000000000064</c:v>
                </c:pt>
                <c:pt idx="1">
                  <c:v>7.6</c:v>
                </c:pt>
                <c:pt idx="2">
                  <c:v>47.2</c:v>
                </c:pt>
                <c:pt idx="3">
                  <c:v>37.9</c:v>
                </c:pt>
                <c:pt idx="4">
                  <c:v>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446400"/>
        <c:axId val="101447936"/>
      </c:barChart>
      <c:catAx>
        <c:axId val="101446400"/>
        <c:scaling>
          <c:orientation val="minMax"/>
        </c:scaling>
        <c:delete val="0"/>
        <c:axPos val="l"/>
        <c:majorTickMark val="out"/>
        <c:minorTickMark val="none"/>
        <c:tickLblPos val="nextTo"/>
        <c:crossAx val="101447936"/>
        <c:crosses val="autoZero"/>
        <c:auto val="1"/>
        <c:lblAlgn val="ctr"/>
        <c:lblOffset val="100"/>
        <c:noMultiLvlLbl val="0"/>
      </c:catAx>
      <c:valAx>
        <c:axId val="101447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14464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18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9745525205283046"/>
          <c:y val="0"/>
          <c:w val="0.67920399002321763"/>
          <c:h val="0.772545606270391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2"/>
            <c:bubble3D val="0"/>
            <c:explosion val="16"/>
          </c:dPt>
          <c:dPt>
            <c:idx val="3"/>
            <c:bubble3D val="0"/>
            <c:explosion val="10"/>
          </c:dPt>
          <c:dLbls>
            <c:dLbl>
              <c:idx val="2"/>
              <c:layout>
                <c:manualLayout>
                  <c:x val="4.3427966036327939E-2"/>
                  <c:y val="-0.135949066487929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Затрудняюсь ответить</c:v>
                </c:pt>
                <c:pt idx="1">
                  <c:v>Отрицательно</c:v>
                </c:pt>
                <c:pt idx="2">
                  <c:v>Нейтрально</c:v>
                </c:pt>
                <c:pt idx="3">
                  <c:v>Положительно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2.4</c:v>
                </c:pt>
                <c:pt idx="1">
                  <c:v>2.4</c:v>
                </c:pt>
                <c:pt idx="2">
                  <c:v>19.899999999999999</c:v>
                </c:pt>
                <c:pt idx="3">
                  <c:v>75.3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2859234013493609"/>
          <c:y val="0.80669738716174511"/>
          <c:w val="0.80667152782847495"/>
          <c:h val="7.1996284725710347E-2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376234101804477E-2"/>
          <c:y val="0"/>
          <c:w val="0.94562368228561866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32.9</c:v>
                </c:pt>
                <c:pt idx="1">
                  <c:v>67.099999999999994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033869374346323E-2"/>
          <c:y val="0"/>
          <c:w val="0.94562368228561866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-0.15632499167002864"/>
                  <c:y val="-0.291405074365705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73.820586207659034</c:v>
                </c:pt>
                <c:pt idx="1">
                  <c:v>20.403714268573392</c:v>
                </c:pt>
                <c:pt idx="2">
                  <c:v>5.7756995237668134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9.4237592160277536E-2"/>
          <c:y val="0.77636991804595867"/>
          <c:w val="0.86614266757858605"/>
          <c:h val="0.12158930133733284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861026344522524"/>
          <c:y val="0"/>
          <c:w val="0.4413896010341634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Знаю большинство норм и исполняю их</c:v>
                </c:pt>
                <c:pt idx="1">
                  <c:v>Знаю большинство норм, но не исполняю их</c:v>
                </c:pt>
                <c:pt idx="2">
                  <c:v>Знаю некоторые нормы и исполняю их</c:v>
                </c:pt>
                <c:pt idx="3">
                  <c:v>Знаю некоторые нормы, но не исполняю их</c:v>
                </c:pt>
                <c:pt idx="4">
                  <c:v>Не знаю и не исполняю нормы экологического законодательства</c:v>
                </c:pt>
                <c:pt idx="5">
                  <c:v>Другое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18.388653614629202</c:v>
                </c:pt>
                <c:pt idx="1">
                  <c:v>8.722659794052225</c:v>
                </c:pt>
                <c:pt idx="2">
                  <c:v>60.661024384885302</c:v>
                </c:pt>
                <c:pt idx="3">
                  <c:v>4.3521606148809875</c:v>
                </c:pt>
                <c:pt idx="4">
                  <c:v>3.6208763874338126</c:v>
                </c:pt>
                <c:pt idx="5">
                  <c:v>1.048063584238162</c:v>
                </c:pt>
                <c:pt idx="6">
                  <c:v>3.2065616198801772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205312"/>
        <c:axId val="100206848"/>
      </c:barChart>
      <c:catAx>
        <c:axId val="100205312"/>
        <c:scaling>
          <c:orientation val="maxMin"/>
        </c:scaling>
        <c:delete val="0"/>
        <c:axPos val="l"/>
        <c:majorTickMark val="out"/>
        <c:minorTickMark val="none"/>
        <c:tickLblPos val="nextTo"/>
        <c:crossAx val="100206848"/>
        <c:crosses val="autoZero"/>
        <c:auto val="1"/>
        <c:lblAlgn val="ctr"/>
        <c:lblOffset val="100"/>
        <c:noMultiLvlLbl val="0"/>
      </c:catAx>
      <c:valAx>
        <c:axId val="100206848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one"/>
        <c:crossAx val="1002053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5039319942561471"/>
          <c:y val="1.0753215841781559E-2"/>
          <c:w val="0.44110661980918492"/>
          <c:h val="0.987660876891087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Граждане страны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be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Не мусорить на улице, в лесу на отдыхе</c:v>
                </c:pt>
                <c:pt idx="1">
                  <c:v>Сортировать мусор, раздельный сбор мусора</c:v>
                </c:pt>
                <c:pt idx="2">
                  <c:v>Установить счетчики, которые помогают экономнее расходовать ресурсы</c:v>
                </c:pt>
                <c:pt idx="3">
                  <c:v>Сажать деревья</c:v>
                </c:pt>
                <c:pt idx="4">
                  <c:v>Пользоваться энергосберегающими лампочками</c:v>
                </c:pt>
                <c:pt idx="5">
                  <c:v>Участвовать в централизованных природоохранных мероприятиях</c:v>
                </c:pt>
                <c:pt idx="6">
                  <c:v>Не использовать пластиковые пакеты и бутылки</c:v>
                </c:pt>
                <c:pt idx="7">
                  <c:v>Употреблять экологически чистые продукт</c:v>
                </c:pt>
                <c:pt idx="8">
                  <c:v>Быть членом общественной природоохранной организации</c:v>
                </c:pt>
                <c:pt idx="9">
                  <c:v>Затрудняюсь ответить</c:v>
                </c:pt>
                <c:pt idx="10">
                  <c:v>Другое</c:v>
                </c:pt>
                <c:pt idx="11">
                  <c:v>Ничего не делаю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75.436600949305557</c:v>
                </c:pt>
                <c:pt idx="1">
                  <c:v>50.566454879304224</c:v>
                </c:pt>
                <c:pt idx="2">
                  <c:v>40.741857310994881</c:v>
                </c:pt>
                <c:pt idx="3">
                  <c:v>28.865276194835229</c:v>
                </c:pt>
                <c:pt idx="4">
                  <c:v>26.550306648440696</c:v>
                </c:pt>
                <c:pt idx="5">
                  <c:v>19.992246198876529</c:v>
                </c:pt>
                <c:pt idx="6">
                  <c:v>10.394816047660557</c:v>
                </c:pt>
                <c:pt idx="7">
                  <c:v>6.7259551060566807</c:v>
                </c:pt>
                <c:pt idx="8">
                  <c:v>1.5703787351657601</c:v>
                </c:pt>
                <c:pt idx="9">
                  <c:v>0.90473601514567492</c:v>
                </c:pt>
                <c:pt idx="10">
                  <c:v>0.47379646965504851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Лично Вы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be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Не мусорить на улице, в лесу на отдыхе</c:v>
                </c:pt>
                <c:pt idx="1">
                  <c:v>Сортировать мусор, раздельный сбор мусора</c:v>
                </c:pt>
                <c:pt idx="2">
                  <c:v>Установить счетчики, которые помогают экономнее расходовать ресурсы</c:v>
                </c:pt>
                <c:pt idx="3">
                  <c:v>Сажать деревья</c:v>
                </c:pt>
                <c:pt idx="4">
                  <c:v>Пользоваться энергосберегающими лампочками</c:v>
                </c:pt>
                <c:pt idx="5">
                  <c:v>Участвовать в централизованных природоохранных мероприятиях</c:v>
                </c:pt>
                <c:pt idx="6">
                  <c:v>Не использовать пластиковые пакеты и бутылки</c:v>
                </c:pt>
                <c:pt idx="7">
                  <c:v>Употреблять экологически чистые продукт</c:v>
                </c:pt>
                <c:pt idx="8">
                  <c:v>Быть членом общественной природоохранной организации</c:v>
                </c:pt>
                <c:pt idx="9">
                  <c:v>Затрудняюсь ответить</c:v>
                </c:pt>
                <c:pt idx="10">
                  <c:v>Другое</c:v>
                </c:pt>
                <c:pt idx="11">
                  <c:v>Ничего не делаю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78.630449985049566</c:v>
                </c:pt>
                <c:pt idx="1">
                  <c:v>25.878914132829777</c:v>
                </c:pt>
                <c:pt idx="2">
                  <c:v>49.33084830331272</c:v>
                </c:pt>
                <c:pt idx="3">
                  <c:v>19.850548418853137</c:v>
                </c:pt>
                <c:pt idx="4">
                  <c:v>42.282559403645074</c:v>
                </c:pt>
                <c:pt idx="5">
                  <c:v>12.982580362021466</c:v>
                </c:pt>
                <c:pt idx="6">
                  <c:v>4.926899617567801</c:v>
                </c:pt>
                <c:pt idx="7">
                  <c:v>6.3419878558219676</c:v>
                </c:pt>
                <c:pt idx="8">
                  <c:v>0.32238696085820301</c:v>
                </c:pt>
                <c:pt idx="10">
                  <c:v>0.32853170368933282</c:v>
                </c:pt>
                <c:pt idx="11">
                  <c:v>1.0511743226009316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63424"/>
        <c:axId val="100264960"/>
      </c:barChart>
      <c:catAx>
        <c:axId val="100263424"/>
        <c:scaling>
          <c:orientation val="maxMin"/>
        </c:scaling>
        <c:delete val="0"/>
        <c:axPos val="l"/>
        <c:majorTickMark val="out"/>
        <c:minorTickMark val="none"/>
        <c:tickLblPos val="nextTo"/>
        <c:crossAx val="100264960"/>
        <c:crosses val="autoZero"/>
        <c:auto val="1"/>
        <c:lblAlgn val="ctr"/>
        <c:lblOffset val="100"/>
        <c:noMultiLvlLbl val="0"/>
      </c:catAx>
      <c:valAx>
        <c:axId val="100264960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one"/>
        <c:crossAx val="1002634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3254468694236821"/>
          <c:y val="0.80709695183461616"/>
          <c:w val="0.36299472558656248"/>
          <c:h val="0.1235315107970519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287357403515377"/>
          <c:y val="0"/>
          <c:w val="0.45906059137967326"/>
          <c:h val="0.9257230105161017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Неэффективно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Акции прямого действия (сажать деревья, убирать мусор, "ложиться" под бульдозер и т.д.)</c:v>
                </c:pt>
                <c:pt idx="1">
                  <c:v>Ужесточение степени правовой ответственности за нарушение экологического законодательства</c:v>
                </c:pt>
                <c:pt idx="2">
                  <c:v>Специальные государственные программы по охране окружающей среды</c:v>
                </c:pt>
                <c:pt idx="3">
                  <c:v>Введение специальных уроков/курсов на экологическую тематику в учебных заведениях</c:v>
                </c:pt>
                <c:pt idx="4">
                  <c:v>Массовые публикации в СМИ и соц. сетях</c:v>
                </c:pt>
                <c:pt idx="5">
                  <c:v>Безвозмездная работа (волонтерство) в экологических общественных организаций</c:v>
                </c:pt>
                <c:pt idx="6">
                  <c:v>Социальная реклама на экологическую тематику</c:v>
                </c:pt>
                <c:pt idx="7">
                  <c:v>Образовательные и просветительские мероприятия и программы</c:v>
                </c:pt>
                <c:pt idx="8">
                  <c:v>Экспертиза и мониторинг выполнения законодательства со стороны органов власти и государственного контроля</c:v>
                </c:pt>
                <c:pt idx="9">
                  <c:v>Увеличение количества общественных организаций, занимающихся охраной окружающей среды</c:v>
                </c:pt>
                <c:pt idx="10">
                  <c:v>Общественные акции и обсуждения по привлечению внимания ("Час Земли")</c:v>
                </c:pt>
                <c:pt idx="11">
                  <c:v>Сбор средств и пожертвований</c:v>
                </c:pt>
                <c:pt idx="12">
                  <c:v>Массовые демонстрации против причинения вреда окружающей среде</c:v>
                </c:pt>
                <c:pt idx="13">
                  <c:v>Конференции и круглые столы с представителями законодательной и исполнительной власти</c:v>
                </c:pt>
                <c:pt idx="14">
                  <c:v>Сбор подписей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4.5870990628381785</c:v>
                </c:pt>
                <c:pt idx="1">
                  <c:v>7.2903447543431819</c:v>
                </c:pt>
                <c:pt idx="2">
                  <c:v>5.3994982094463317</c:v>
                </c:pt>
                <c:pt idx="3">
                  <c:v>10.174741112291731</c:v>
                </c:pt>
                <c:pt idx="4">
                  <c:v>7.4865530591607872</c:v>
                </c:pt>
                <c:pt idx="5">
                  <c:v>10.850672497664904</c:v>
                </c:pt>
                <c:pt idx="6">
                  <c:v>9.2290657199154982</c:v>
                </c:pt>
                <c:pt idx="7">
                  <c:v>8.2716412161168407</c:v>
                </c:pt>
                <c:pt idx="8">
                  <c:v>10.995189714249184</c:v>
                </c:pt>
                <c:pt idx="9">
                  <c:v>24.277580747207161</c:v>
                </c:pt>
                <c:pt idx="10">
                  <c:v>17.856179668428148</c:v>
                </c:pt>
                <c:pt idx="11">
                  <c:v>24.123719221214827</c:v>
                </c:pt>
                <c:pt idx="12">
                  <c:v>21.678742619415218</c:v>
                </c:pt>
                <c:pt idx="13">
                  <c:v>23.895613072025956</c:v>
                </c:pt>
                <c:pt idx="14">
                  <c:v>39.656344552216694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Как когда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Акции прямого действия (сажать деревья, убирать мусор, "ложиться" под бульдозер и т.д.)</c:v>
                </c:pt>
                <c:pt idx="1">
                  <c:v>Ужесточение степени правовой ответственности за нарушение экологического законодательства</c:v>
                </c:pt>
                <c:pt idx="2">
                  <c:v>Специальные государственные программы по охране окружающей среды</c:v>
                </c:pt>
                <c:pt idx="3">
                  <c:v>Введение специальных уроков/курсов на экологическую тематику в учебных заведениях</c:v>
                </c:pt>
                <c:pt idx="4">
                  <c:v>Массовые публикации в СМИ и соц. сетях</c:v>
                </c:pt>
                <c:pt idx="5">
                  <c:v>Безвозмездная работа (волонтерство) в экологических общественных организаций</c:v>
                </c:pt>
                <c:pt idx="6">
                  <c:v>Социальная реклама на экологическую тематику</c:v>
                </c:pt>
                <c:pt idx="7">
                  <c:v>Образовательные и просветительские мероприятия и программы</c:v>
                </c:pt>
                <c:pt idx="8">
                  <c:v>Экспертиза и мониторинг выполнения законодательства со стороны органов власти и государственного контроля</c:v>
                </c:pt>
                <c:pt idx="9">
                  <c:v>Увеличение количества общественных организаций, занимающихся охраной окружающей среды</c:v>
                </c:pt>
                <c:pt idx="10">
                  <c:v>Общественные акции и обсуждения по привлечению внимания ("Час Земли")</c:v>
                </c:pt>
                <c:pt idx="11">
                  <c:v>Сбор средств и пожертвований</c:v>
                </c:pt>
                <c:pt idx="12">
                  <c:v>Массовые демонстрации против причинения вреда окружающей среде</c:v>
                </c:pt>
                <c:pt idx="13">
                  <c:v>Конференции и круглые столы с представителями законодательной и исполнительной власти</c:v>
                </c:pt>
                <c:pt idx="14">
                  <c:v>Сбор подписей</c:v>
                </c:pt>
              </c:strCache>
            </c:strRef>
          </c:cat>
          <c:val>
            <c:numRef>
              <c:f>Лист1!$C$2:$C$16</c:f>
              <c:numCache>
                <c:formatCode>0.0</c:formatCode>
                <c:ptCount val="15"/>
                <c:pt idx="0">
                  <c:v>13.9381384463519</c:v>
                </c:pt>
                <c:pt idx="1">
                  <c:v>12.733960764294709</c:v>
                </c:pt>
                <c:pt idx="2">
                  <c:v>17.728228191109739</c:v>
                </c:pt>
                <c:pt idx="3">
                  <c:v>18.790239688121183</c:v>
                </c:pt>
                <c:pt idx="4">
                  <c:v>23.040049816616989</c:v>
                </c:pt>
                <c:pt idx="5">
                  <c:v>20.653616877455054</c:v>
                </c:pt>
                <c:pt idx="6">
                  <c:v>23.884548360856893</c:v>
                </c:pt>
                <c:pt idx="7">
                  <c:v>26.39536732699473</c:v>
                </c:pt>
                <c:pt idx="8">
                  <c:v>26.33149450765179</c:v>
                </c:pt>
                <c:pt idx="9">
                  <c:v>20.392284642709146</c:v>
                </c:pt>
                <c:pt idx="10">
                  <c:v>27.35764291944643</c:v>
                </c:pt>
                <c:pt idx="11">
                  <c:v>27.074498443985743</c:v>
                </c:pt>
                <c:pt idx="12">
                  <c:v>31.322912279813977</c:v>
                </c:pt>
                <c:pt idx="13">
                  <c:v>33.226283656875871</c:v>
                </c:pt>
                <c:pt idx="14">
                  <c:v>27.492427050828908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Эффективно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Акции прямого действия (сажать деревья, убирать мусор, "ложиться" под бульдозер и т.д.)</c:v>
                </c:pt>
                <c:pt idx="1">
                  <c:v>Ужесточение степени правовой ответственности за нарушение экологического законодательства</c:v>
                </c:pt>
                <c:pt idx="2">
                  <c:v>Специальные государственные программы по охране окружающей среды</c:v>
                </c:pt>
                <c:pt idx="3">
                  <c:v>Введение специальных уроков/курсов на экологическую тематику в учебных заведениях</c:v>
                </c:pt>
                <c:pt idx="4">
                  <c:v>Массовые публикации в СМИ и соц. сетях</c:v>
                </c:pt>
                <c:pt idx="5">
                  <c:v>Безвозмездная работа (волонтерство) в экологических общественных организаций</c:v>
                </c:pt>
                <c:pt idx="6">
                  <c:v>Социальная реклама на экологическую тематику</c:v>
                </c:pt>
                <c:pt idx="7">
                  <c:v>Образовательные и просветительские мероприятия и программы</c:v>
                </c:pt>
                <c:pt idx="8">
                  <c:v>Экспертиза и мониторинг выполнения законодательства со стороны органов власти и государственного контроля</c:v>
                </c:pt>
                <c:pt idx="9">
                  <c:v>Увеличение количества общественных организаций, занимающихся охраной окружающей среды</c:v>
                </c:pt>
                <c:pt idx="10">
                  <c:v>Общественные акции и обсуждения по привлечению внимания ("Час Земли")</c:v>
                </c:pt>
                <c:pt idx="11">
                  <c:v>Сбор средств и пожертвований</c:v>
                </c:pt>
                <c:pt idx="12">
                  <c:v>Массовые демонстрации против причинения вреда окружающей среде</c:v>
                </c:pt>
                <c:pt idx="13">
                  <c:v>Конференции и круглые столы с представителями законодательной и исполнительной власти</c:v>
                </c:pt>
                <c:pt idx="14">
                  <c:v>Сбор подписей</c:v>
                </c:pt>
              </c:strCache>
            </c:strRef>
          </c:cat>
          <c:val>
            <c:numRef>
              <c:f>Лист1!$D$2:$D$16</c:f>
              <c:numCache>
                <c:formatCode>0.0</c:formatCode>
                <c:ptCount val="15"/>
                <c:pt idx="0">
                  <c:v>80.338929103808653</c:v>
                </c:pt>
                <c:pt idx="1">
                  <c:v>78.491440417989139</c:v>
                </c:pt>
                <c:pt idx="2">
                  <c:v>75.52507183288634</c:v>
                </c:pt>
                <c:pt idx="3">
                  <c:v>69.785069160007595</c:v>
                </c:pt>
                <c:pt idx="4">
                  <c:v>67.869485531202741</c:v>
                </c:pt>
                <c:pt idx="5">
                  <c:v>66.017750003965361</c:v>
                </c:pt>
                <c:pt idx="6">
                  <c:v>65.163087679672174</c:v>
                </c:pt>
                <c:pt idx="7">
                  <c:v>63.642984042129818</c:v>
                </c:pt>
                <c:pt idx="8">
                  <c:v>58.978276623688899</c:v>
                </c:pt>
                <c:pt idx="9">
                  <c:v>52.241768097798293</c:v>
                </c:pt>
                <c:pt idx="10">
                  <c:v>51.542007989147997</c:v>
                </c:pt>
                <c:pt idx="11">
                  <c:v>45.942849846832644</c:v>
                </c:pt>
                <c:pt idx="12">
                  <c:v>45.031111559081843</c:v>
                </c:pt>
                <c:pt idx="13">
                  <c:v>38.828818059954102</c:v>
                </c:pt>
                <c:pt idx="14">
                  <c:v>29.529141888888987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З/О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Акции прямого действия (сажать деревья, убирать мусор, "ложиться" под бульдозер и т.д.)</c:v>
                </c:pt>
                <c:pt idx="1">
                  <c:v>Ужесточение степени правовой ответственности за нарушение экологического законодательства</c:v>
                </c:pt>
                <c:pt idx="2">
                  <c:v>Специальные государственные программы по охране окружающей среды</c:v>
                </c:pt>
                <c:pt idx="3">
                  <c:v>Введение специальных уроков/курсов на экологическую тематику в учебных заведениях</c:v>
                </c:pt>
                <c:pt idx="4">
                  <c:v>Массовые публикации в СМИ и соц. сетях</c:v>
                </c:pt>
                <c:pt idx="5">
                  <c:v>Безвозмездная работа (волонтерство) в экологических общественных организаций</c:v>
                </c:pt>
                <c:pt idx="6">
                  <c:v>Социальная реклама на экологическую тематику</c:v>
                </c:pt>
                <c:pt idx="7">
                  <c:v>Образовательные и просветительские мероприятия и программы</c:v>
                </c:pt>
                <c:pt idx="8">
                  <c:v>Экспертиза и мониторинг выполнения законодательства со стороны органов власти и государственного контроля</c:v>
                </c:pt>
                <c:pt idx="9">
                  <c:v>Увеличение количества общественных организаций, занимающихся охраной окружающей среды</c:v>
                </c:pt>
                <c:pt idx="10">
                  <c:v>Общественные акции и обсуждения по привлечению внимания ("Час Земли")</c:v>
                </c:pt>
                <c:pt idx="11">
                  <c:v>Сбор средств и пожертвований</c:v>
                </c:pt>
                <c:pt idx="12">
                  <c:v>Массовые демонстрации против причинения вреда окружающей среде</c:v>
                </c:pt>
                <c:pt idx="13">
                  <c:v>Конференции и круглые столы с представителями законодательной и исполнительной власти</c:v>
                </c:pt>
                <c:pt idx="14">
                  <c:v>Сбор подписей</c:v>
                </c:pt>
              </c:strCache>
            </c:strRef>
          </c:cat>
          <c:val>
            <c:numRef>
              <c:f>Лист1!$E$2:$E$16</c:f>
              <c:numCache>
                <c:formatCode>0.0</c:formatCode>
                <c:ptCount val="15"/>
                <c:pt idx="0">
                  <c:v>1.1358333870012478</c:v>
                </c:pt>
                <c:pt idx="1">
                  <c:v>1.4842540633729819</c:v>
                </c:pt>
                <c:pt idx="2">
                  <c:v>1.3472017665573714</c:v>
                </c:pt>
                <c:pt idx="3">
                  <c:v>1.2499500395794392</c:v>
                </c:pt>
                <c:pt idx="4">
                  <c:v>1.6039115930194792</c:v>
                </c:pt>
                <c:pt idx="5">
                  <c:v>2.4779606209146596</c:v>
                </c:pt>
                <c:pt idx="6">
                  <c:v>1.723298239555447</c:v>
                </c:pt>
                <c:pt idx="7">
                  <c:v>1.6900074147586683</c:v>
                </c:pt>
                <c:pt idx="8">
                  <c:v>3.6950391544101477</c:v>
                </c:pt>
                <c:pt idx="9">
                  <c:v>3.0883665122853512</c:v>
                </c:pt>
                <c:pt idx="10">
                  <c:v>3.2441694229774418</c:v>
                </c:pt>
                <c:pt idx="11">
                  <c:v>2.8589324879667481</c:v>
                </c:pt>
                <c:pt idx="12">
                  <c:v>1.9672335416889377</c:v>
                </c:pt>
                <c:pt idx="13">
                  <c:v>4.0492852111440794</c:v>
                </c:pt>
                <c:pt idx="14">
                  <c:v>3.322086508065321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971264"/>
        <c:axId val="100972800"/>
      </c:barChart>
      <c:catAx>
        <c:axId val="100971264"/>
        <c:scaling>
          <c:orientation val="maxMin"/>
        </c:scaling>
        <c:delete val="0"/>
        <c:axPos val="l"/>
        <c:majorTickMark val="out"/>
        <c:minorTickMark val="none"/>
        <c:tickLblPos val="nextTo"/>
        <c:crossAx val="100972800"/>
        <c:crosses val="autoZero"/>
        <c:auto val="1"/>
        <c:lblAlgn val="ctr"/>
        <c:lblOffset val="100"/>
        <c:noMultiLvlLbl val="0"/>
      </c:catAx>
      <c:valAx>
        <c:axId val="10097280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09712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738422948812232"/>
          <c:y val="0.9330211884501064"/>
          <c:w val="0.48916245115678708"/>
          <c:h val="4.8351904554819414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be-B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28894570932253"/>
          <c:y val="3.2716050442825911E-2"/>
          <c:w val="0.78245975503062093"/>
          <c:h val="0.876315033838925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Государство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 соблюдаются</c:v>
                </c:pt>
                <c:pt idx="1">
                  <c:v>Как когда</c:v>
                </c:pt>
                <c:pt idx="2">
                  <c:v>Соблюдаются</c:v>
                </c:pt>
                <c:pt idx="3">
                  <c:v>З/О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11.681977233612717</c:v>
                </c:pt>
                <c:pt idx="1">
                  <c:v>27.106268969096345</c:v>
                </c:pt>
                <c:pt idx="2">
                  <c:v>55.10202759450609</c:v>
                </c:pt>
                <c:pt idx="3">
                  <c:v>6.1097262027850165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Предприятия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 соблюдаются</c:v>
                </c:pt>
                <c:pt idx="1">
                  <c:v>Как когда</c:v>
                </c:pt>
                <c:pt idx="2">
                  <c:v>Соблюдаются</c:v>
                </c:pt>
                <c:pt idx="3">
                  <c:v>З/О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29.759080537058114</c:v>
                </c:pt>
                <c:pt idx="1">
                  <c:v>43.003018114223202</c:v>
                </c:pt>
                <c:pt idx="2">
                  <c:v>21.843465202803653</c:v>
                </c:pt>
                <c:pt idx="3">
                  <c:v>5.3944361459150345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623872"/>
        <c:axId val="100625408"/>
      </c:barChart>
      <c:catAx>
        <c:axId val="100623872"/>
        <c:scaling>
          <c:orientation val="maxMin"/>
        </c:scaling>
        <c:delete val="0"/>
        <c:axPos val="l"/>
        <c:majorTickMark val="out"/>
        <c:minorTickMark val="none"/>
        <c:tickLblPos val="nextTo"/>
        <c:crossAx val="100625408"/>
        <c:crosses val="autoZero"/>
        <c:auto val="1"/>
        <c:lblAlgn val="ctr"/>
        <c:lblOffset val="100"/>
        <c:noMultiLvlLbl val="0"/>
      </c:catAx>
      <c:valAx>
        <c:axId val="100625408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one"/>
        <c:crossAx val="1006238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3331699518978364"/>
          <c:y val="0.88550925729310181"/>
          <c:w val="0.66668307086614198"/>
          <c:h val="8.177471014901552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e-B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7324768812731932"/>
          <c:h val="0.516514317434915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Административная (штрафы)</c:v>
                </c:pt>
                <c:pt idx="1">
                  <c:v>Уголовная (тюремное заключение)</c:v>
                </c:pt>
                <c:pt idx="2">
                  <c:v>Гражданская (профилактические беседы)</c:v>
                </c:pt>
                <c:pt idx="3">
                  <c:v>Никакой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76.359290150300708</c:v>
                </c:pt>
                <c:pt idx="1">
                  <c:v>7.5301873533239618</c:v>
                </c:pt>
                <c:pt idx="2">
                  <c:v>10.679225830373928</c:v>
                </c:pt>
                <c:pt idx="3">
                  <c:v>2.3102993795701177</c:v>
                </c:pt>
                <c:pt idx="4">
                  <c:v>3.1209972864312636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0148503980494759"/>
          <c:w val="1"/>
          <c:h val="0.27457625577626432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>
          <a:latin typeface="Arial Narrow" pitchFamily="34" charset="0"/>
        </a:defRPr>
      </a:pPr>
      <a:endParaRPr lang="be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0.67213</cdr:x>
      <cdr:y>0.29167</cdr:y>
    </cdr:from>
    <cdr:to>
      <cdr:x>0.77049</cdr:x>
      <cdr:y>0.45834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2928958" y="500066"/>
          <a:ext cx="428628" cy="2857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</cdr:x>
      <cdr:y>0.52074</cdr:y>
    </cdr:from>
    <cdr:to>
      <cdr:x>0.9685</cdr:x>
      <cdr:y>0.58921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3995936" y="1643074"/>
          <a:ext cx="432048" cy="2160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0.51176</cdr:x>
      <cdr:y>0.58921</cdr:y>
    </cdr:from>
    <cdr:to>
      <cdr:x>0.59051</cdr:x>
      <cdr:y>0.65767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2339752" y="1859098"/>
          <a:ext cx="360040" cy="2160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D4ADF-C8EF-45DC-9FAD-5772ADC0FAB8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300C6-9DB5-4229-AC6B-23679399AD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4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Большая доля опрошенных (47,2%) оценивают состояние своего здоровья как удовлетворительное, 37,9% респондентов считают его хорошим. 7,6% опрошенных говорят о плохом самочувствии («постоянно болею»). Только 6,7% респондентов оценивают собственное здоровье как отличное половины опрошенных.</a:t>
            </a:r>
          </a:p>
          <a:p>
            <a:r>
              <a:rPr lang="ru-RU" sz="1200" dirty="0" smtClean="0"/>
              <a:t>По мнению 34,3% опрошенных залогом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300C6-9DB5-4229-AC6B-23679399AD1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5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A514-C285-4577-A673-F52B316224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9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D9F-4957-4D8C-A433-EA0EF63BA7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11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7DC4E-6E03-4CD8-BABC-E78D4FEEFFC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84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019E-CEB1-4125-816F-6881C37992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8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4E10-F135-4427-8B57-D1EF707C944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7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D02D8-D880-4AF9-8C3E-5CA0D3FA69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15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9F52-079B-4D46-8E5C-A7A38CE8DE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26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FD437-5246-44BA-8389-C9EFB5C2234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1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5BD7-72F1-44A7-9955-D9514528F3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48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5822-683A-4985-8EFC-A9C61E3296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7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DE72-FE83-4CA5-8A19-A486A3DC44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0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46361-2B10-4E27-9CE7-49D1848677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4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57158" y="1285860"/>
            <a:ext cx="8458200" cy="4513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kern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«ЦЕНТР СИСТЕМНЫХ БИЗНЕС-ТЕХНОЛОГИЙ САТИО»</a:t>
            </a:r>
            <a:br>
              <a:rPr lang="ru-RU" sz="1600" b="1" kern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kern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ДЕПАРТАМЕНТ МАРКЕТИНГОВЫХ ИССЛЕДОВАНИЙ</a:t>
            </a:r>
            <a:r>
              <a:rPr lang="ru-RU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Отчет</a:t>
            </a:r>
            <a:r>
              <a:rPr lang="en-US" sz="22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результатам исследования </a:t>
            </a:r>
          </a:p>
          <a:p>
            <a:r>
              <a:rPr lang="ru-RU" sz="3600" b="1" dirty="0" smtClean="0">
                <a:solidFill>
                  <a:srgbClr val="0000FF"/>
                </a:solidFill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</a:rPr>
              <a:t>«</a:t>
            </a:r>
            <a:r>
              <a:rPr lang="ru-RU" sz="2400" b="1" dirty="0" smtClean="0">
                <a:solidFill>
                  <a:srgbClr val="0000FF"/>
                </a:solidFill>
              </a:rPr>
              <a:t>Измерение и оценка важности экологических проблемы среди населения Беларуси.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r>
              <a:rPr lang="ru-RU" sz="2400" b="1" dirty="0" smtClean="0">
                <a:solidFill>
                  <a:srgbClr val="0000FF"/>
                </a:solidFill>
              </a:rPr>
              <a:t>Картирование отношения к экологическим активистам и изучение мотивации жителей участию в решении экологических проблем</a:t>
            </a:r>
            <a:r>
              <a:rPr lang="ru-RU" sz="2800" b="1" dirty="0" smtClean="0">
                <a:solidFill>
                  <a:srgbClr val="0000FF"/>
                </a:solidFill>
              </a:rPr>
              <a:t>»</a:t>
            </a:r>
            <a:r>
              <a:rPr lang="en-US" sz="2800" b="1" dirty="0" smtClean="0">
                <a:solidFill>
                  <a:srgbClr val="0000FF"/>
                </a:solidFill>
              </a:rPr>
              <a:t/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1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1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6143644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Минск 2015</a:t>
            </a:r>
            <a:endParaRPr lang="ru-RU" sz="1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9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ОЦЕНКА ЭКОЛОГИЧЕСКОЙ СИТУАЦИИ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001" y="3929066"/>
            <a:ext cx="86439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Несмотря на то, что экологические проблемы не входят в круг тем повседневного обсуждения с близкими, по результатам исследования был зафиксирован достаточно высокий уровень интереса к экологическим проблемам среди населения (73,8% интересуются состоянием окружающей среды).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В данном контексте следует также отметить, что только 32,9% опрошенных затрагивали экологическую тематику в обсуждении с близкими.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57158" y="1428736"/>
          <a:ext cx="4000528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572000" y="1571612"/>
          <a:ext cx="4357718" cy="1714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5720" y="1214422"/>
            <a:ext cx="4286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Обсуждали ли Вы проблемы окружающей среды со своими близкими, друзьями и знакомыми? В %.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=845.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28586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Интересуетесь ли Вы проблемами окружающей среды Беларуси? В %.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=845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 flipV="1">
            <a:off x="2857488" y="1785926"/>
            <a:ext cx="428628" cy="214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1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36912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ЭКОЛОГИЧЕСКОЕ ПРАВОСОЗНАНИЕ И 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ЭКО-КУЛЬТУРА</a:t>
            </a:r>
            <a:endParaRPr lang="ru-RU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ЭКОЛОГИЧЕСКОЕ ПРАВОСОЗНАНИЕ И ЭКО-КУЛЬТУРА</a:t>
            </a: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1124744"/>
            <a:ext cx="85010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Оценка собственного уровня знания и исполнения экологического законодательства Беларуси</a:t>
            </a:r>
            <a:endParaRPr lang="ru-RU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685166086"/>
              </p:ext>
            </p:extLst>
          </p:nvPr>
        </p:nvGraphicFramePr>
        <p:xfrm>
          <a:off x="428596" y="1857364"/>
          <a:ext cx="8108213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285720" y="4714884"/>
            <a:ext cx="8606760" cy="19544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самооценки собственной экологической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культуры среди населения страны оказался очень высоким. 88,6%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белорусов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относят себя к экологически культурным гражданам. При этом, более половины граждан (60,7%) указали, что знают только некоторые экологические нормы и соблюдают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их. В то же время, при оценке экологической культуры других 43% опрошенных считают</a:t>
            </a:r>
            <a:r>
              <a:rPr lang="ru-RU" sz="1400" smtClean="0">
                <a:latin typeface="Arial" pitchFamily="34" charset="0"/>
                <a:cs typeface="Arial" pitchFamily="34" charset="0"/>
              </a:rPr>
              <a:t>, что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белорусы обладают высоким (определенно, скорее) уровнем экологической культуры, а 53,6% наоборот полагает, что белорусы обладают низким (определенно, скорее) уровнем эко-культуры. </a:t>
            </a:r>
          </a:p>
          <a:p>
            <a:pPr marL="0" indent="0" algn="just">
              <a:buNone/>
            </a:pP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В данном контексте важно отметить, что о самих себе респонденты предпочитают говорить как об определенно (15,9%) или скорее (72,7%) культурных людях. </a:t>
            </a:r>
          </a:p>
        </p:txBody>
      </p:sp>
      <p:sp>
        <p:nvSpPr>
          <p:cNvPr id="2" name="Овал 1"/>
          <p:cNvSpPr/>
          <p:nvPr/>
        </p:nvSpPr>
        <p:spPr>
          <a:xfrm>
            <a:off x="6084168" y="2636912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ЭКОЛОГИЧЕСКОЕ ПРАВОСОЗНАНИЕ И ЭКО-КУЛЬТУРА</a:t>
            </a: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1142985"/>
            <a:ext cx="91450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Особенности участия населения в процессе сохранения и защиты окружающей среды</a:t>
            </a:r>
            <a:endParaRPr lang="ru-RU" sz="16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214282" y="5661248"/>
            <a:ext cx="8822214" cy="936104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 подавляющем большинстве белорусы стараются не мусорить/не оставлять после себя мусор (78,6% ответов), а также экономно расходовать энергетические и другие ресурсы (установка счетчиков как способ экологического поведения набрал 49,3% , использование энергосберегающих лампочек – 42,3%).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30586327"/>
              </p:ext>
            </p:extLst>
          </p:nvPr>
        </p:nvGraphicFramePr>
        <p:xfrm>
          <a:off x="0" y="1481540"/>
          <a:ext cx="8964488" cy="401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ЭКОЛОГИЧЕСКОЕ ПРАВОСОЗНАНИЕ И ЭКО-КУЛЬТУРА</a:t>
            </a: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1142984"/>
            <a:ext cx="85010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Оценка эффективности методов по формированию ответственного </a:t>
            </a:r>
          </a:p>
          <a:p>
            <a:pPr algn="ctr"/>
            <a:r>
              <a:rPr lang="ru-RU" sz="15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экологического поведения среди населения</a:t>
            </a:r>
            <a:endParaRPr lang="ru-RU" sz="15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0" y="5857892"/>
            <a:ext cx="9144000" cy="100010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Наиболее эффективными мерами в процессе формирования ответственного экологического поведения большинство жителей считают акции прямого действия (80,3%), ужесточение правовой ответственности за нарушение экологических норм (78,5%), а также проведение специальных государственных программ по охране окружающей среды (75,5%).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11223005"/>
              </p:ext>
            </p:extLst>
          </p:nvPr>
        </p:nvGraphicFramePr>
        <p:xfrm>
          <a:off x="107504" y="1556792"/>
          <a:ext cx="8607330" cy="4377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ЭКОЛОГИЧЕСКОЕ ПРАВОСОЗНАНИЕ И ЭКО-КУЛЬТУРА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5097" y="1119234"/>
            <a:ext cx="42269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какой степени соблюдаются нормы экологического законодательства следующими субъектами? В%, </a:t>
            </a:r>
            <a:r>
              <a:rPr lang="en-US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=845</a:t>
            </a:r>
            <a:endParaRPr lang="ru-RU" sz="1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24463" y="5517232"/>
            <a:ext cx="9144000" cy="100010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Большинство белорусов (55,1%) уверены в соблюдении  природоохранного законодательства со стороны государства, что  в 2 раза больше   соответствующей доли респондентов, уверенных в следованию экологическим законам предприятиями. 76,4% опрошенных считают, что за нарушение экологического законодательства должна быть административная ответственность.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26713935"/>
              </p:ext>
            </p:extLst>
          </p:nvPr>
        </p:nvGraphicFramePr>
        <p:xfrm>
          <a:off x="0" y="1785926"/>
          <a:ext cx="4572000" cy="315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34829891"/>
              </p:ext>
            </p:extLst>
          </p:nvPr>
        </p:nvGraphicFramePr>
        <p:xfrm>
          <a:off x="4572000" y="1928802"/>
          <a:ext cx="3929090" cy="322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0" y="1214422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Должна быть правовая ответственность за причинение вреда окружающей среды? В%, </a:t>
            </a:r>
            <a:r>
              <a:rPr lang="en-US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=845.</a:t>
            </a:r>
            <a:endParaRPr lang="ru-RU" sz="1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3691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ЭКОЛОГИЧЕСКАЯ АКТИВНОСТЬ</a:t>
            </a:r>
            <a:endParaRPr lang="ru-RU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ЭКОЛОГИЧЕСКАЯ АКТИВНОСТЬ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214422"/>
            <a:ext cx="3529012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Какие экологические общественные организации Вы знаете? В %. </a:t>
            </a:r>
            <a:r>
              <a:rPr lang="en-US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=845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00050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500034" y="1571612"/>
          <a:ext cx="342902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4929190" y="1714488"/>
          <a:ext cx="3929090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2844" y="5500702"/>
            <a:ext cx="83582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Уровень информированности о существовании и деятельности международных организаций в 3,5 раза выше (46,2%), чем уровень информированности о белорусских общественных организациях и активистах (14,5%). Лидером по частоте упоминаний в числе международных общественных организаций среди белорусов стал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Greenpeace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Относительное лидерство в числе белорусских НГО и активистов принадлежит общественному объединению  «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Ахова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птушак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бацькаушчыны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1214422"/>
            <a:ext cx="4357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Какие белорусские экологические общественные организации Вы знаете? В %.</a:t>
            </a:r>
            <a:r>
              <a:rPr lang="en-US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=123</a:t>
            </a:r>
            <a:endParaRPr lang="ru-RU" sz="1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ЭКОЛОГИЧЕСКАЯ АКТИВНОСТЬ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214422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Отношение  к общественным организациям, активистам, которые занимаются вопросами защиты окружающей среды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71488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4982" y="4869160"/>
            <a:ext cx="86034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Несмотря на то, что о деятельности экологических общественных организаций и активистов осведомлена примерно половина населения страны, подавляющее большинство жителей Беларуси относится к ним и их деятельности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положительно (90,4%).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На недостаточную информированность и невысокую эффективность деятельности общественных организаций и экологических активистов указывает тот факт, что только 6,5% респондентов указали, что в населенном пункте их места жительства работают экологические активисты и общественные организации; 53,7% затруднились с ответом и 39,7% указали, что подобных людей и организаций в их населенном пункте нет.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275349024"/>
              </p:ext>
            </p:extLst>
          </p:nvPr>
        </p:nvGraphicFramePr>
        <p:xfrm>
          <a:off x="755576" y="1772816"/>
          <a:ext cx="7056784" cy="316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ЭКОЛОГИЧЕСКАЯ АКТИВНОСТЬ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214422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Осведомленность и оценка влияния на состояние окружающей среды строительства потенциально экологически опасных объектов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71488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60546" y="5103466"/>
            <a:ext cx="88936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Большинство респондентов слышали о каждом из предложенных для оценки объектов строительства, которые могут нести потенциальную экологическую угрозу.  При этом наиболее часто респонденты упоминали строительство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Островецкой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АЭС – 87,3%. Среди всех объектов, которые были оценены респондентами с точки зрения характера влияния на окружающую среду, самые высокие отрицательные оценки получила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Островецкая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АЭС. В данном контексте также следует отметить, что застройка зеленых зон в городах,  получила неоднозначные оценки. 46,0% опрошенных высказались в пользу негативного влияния на природу при застройке зеленых зон. В то же время практически такая же доля респондентов (43,4%) указала на положительное влияние от такого рода мероприятий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835243913"/>
              </p:ext>
            </p:extLst>
          </p:nvPr>
        </p:nvGraphicFramePr>
        <p:xfrm>
          <a:off x="122965" y="1626481"/>
          <a:ext cx="4321967" cy="302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782851217"/>
              </p:ext>
            </p:extLst>
          </p:nvPr>
        </p:nvGraphicFramePr>
        <p:xfrm>
          <a:off x="5004048" y="1629920"/>
          <a:ext cx="3960440" cy="3243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32825" y="4580454"/>
            <a:ext cx="4339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Слышали ли Вы о строительстве перечисленных объектов?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%,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=845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4672579"/>
            <a:ext cx="41764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Какое влияние, на Ваш взгляд, может оказать строительство следующих объектов  на состояние окружающей среды?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N=845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3691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Методология</a:t>
            </a:r>
            <a:endParaRPr lang="ru-RU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ЭКОЛОГИЧЕСКАЯ АКТИВНОСТЬ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214422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Готовность участвовать в мероприятиях, направленных на защиту окружающей среды.</a:t>
            </a:r>
            <a:endParaRPr lang="ru-RU" sz="1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71488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2877" y="4286256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Готовность участвовать в природоохранных мероприятиях по-прежнему выражает примерно половина граждан – 50,8%. Анализируя мнение о намерении участвовать в природоохранных мероприятиях, акции прямого действия снова заняли лидирующую позицию – 59,8%. При этом наименее популярными с точки зрения готовности принимать участие стали протестные демонстрации (6,5%).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Основными причинами, по которым белорусы согласны заниматься природоохранной деятельностью, являются забота о будущем своих родных и близких (73,1%), стремление сохранить приемлемую среду обитания (60,9%) и любовь к своей стране и природе (51,9%). А главной причиной, по которой опрошенные не готовы принимать участие в мероприятиях, направленных на защиту окружающей среды является отсутствие свободного времени (52,4%).</a:t>
            </a: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46811563"/>
              </p:ext>
            </p:extLst>
          </p:nvPr>
        </p:nvGraphicFramePr>
        <p:xfrm>
          <a:off x="1928794" y="1571612"/>
          <a:ext cx="6027582" cy="286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ЭКОЛОГИЧЕСКАЯ АКТИВНОСТЬ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071546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Готовность участвовать в различных формах активности, </a:t>
            </a:r>
          </a:p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направленных на защиту окружающей среды</a:t>
            </a:r>
            <a:endParaRPr lang="ru-RU" sz="16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71488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50421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Наряду с тем, что демонстрации протеста, согласно большинству опрошенных, считаются одним из наименее эффективных способов борьбы с экологическими проблемами, они замыкают рейтинг мероприятий, в которых белорусы были бы готовы принять участие. При этом собирать подписи готовы в 2,5 раза больше граждан, по сравнению с долей тех, кто готов участвовать в акциях протеста. Данный факт является достаточно показательным, т.к. сбор подписей наряду с акциями протеста по мнению опрошенных также оценивается как малоэффективный.  В свою очередь акции прямого действия, которые возглавили рейтинг мер по степени эффективности, стали также наиболее популярными мероприятиями, в которых готовы поучаствовать больше половины опрошенных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35981958"/>
              </p:ext>
            </p:extLst>
          </p:nvPr>
        </p:nvGraphicFramePr>
        <p:xfrm>
          <a:off x="285720" y="1428736"/>
          <a:ext cx="8620774" cy="3766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3691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ЭКОЛОГИЧЕСКОЕ ЗДОРОВЬЕ</a:t>
            </a:r>
            <a:endParaRPr lang="ru-RU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ЭКОЛОГИЧЕСКОЕ ЗДОРОВЬЕ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214422"/>
            <a:ext cx="80010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Оценка населением собственного состояния здоровья</a:t>
            </a:r>
            <a:endParaRPr lang="ru-RU" sz="16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71488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5143512"/>
            <a:ext cx="9429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Большая доля опрошенных (47,2%) оценивают состояние своего здоровья как удовлетворительное, 37,9% респондентов считают его хорошим. 7,6% опрошенных говорят о плохом самочувствии («постоянно болею»). Только 6,7% респондентов оценивают собственное здоровье как отличное половины опрошенных.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По мнению 34,3% опрошенных залогом хорошего здоровья человека является правильное питание, прежде всего. На втором месте отметили генетическую наследственность – 27,2%, на третьем - влияние экологической обстановки в регионе проживания – 24,9%.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01676964"/>
              </p:ext>
            </p:extLst>
          </p:nvPr>
        </p:nvGraphicFramePr>
        <p:xfrm>
          <a:off x="1214414" y="1643050"/>
          <a:ext cx="6286543" cy="2920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ЭКОЛОГИЧЕСКОЕ ЗДОРОВЬЕ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214422"/>
            <a:ext cx="80010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Отношение населения к органическим продуктам</a:t>
            </a:r>
            <a:endParaRPr lang="ru-RU" sz="16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29256" y="4714884"/>
          <a:ext cx="328614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07141" y="4714884"/>
            <a:ext cx="89297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Большинство респондентов (75,3%) положительно относятся к органическим продуктам. 19,9% опрошенных выражают нейтральное отношение и только 2,4% - отрицательное.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Большинство (89,8%) респондентов считают, что употребление в пищу органических продуктов положительно влияет на здоровье человека (61,7% - положительно, 28,1% - скорее положительно). 4,8% опрошенных говорят об отрицательном воздействии органических продуктов на здоровье человека (1,5% - отрицательно, 3,3% - скорее отрицательно).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Большая доля респондентов (42,6%) отмечают, что стоимость органических продуктов должна быть одинаковой с обычными продуктами. 28,8% опрошенных считают, что органические продукты должны стоить больше, чем обычные продукты, а 23,6% респондентов говорят о меньшей стоимости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57389966"/>
              </p:ext>
            </p:extLst>
          </p:nvPr>
        </p:nvGraphicFramePr>
        <p:xfrm>
          <a:off x="1285852" y="1522200"/>
          <a:ext cx="6958556" cy="342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Дизайн исследования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816" y="1347733"/>
            <a:ext cx="886668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География исследования: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Республика Беларусь, городские населенные пункты с численностью жителей 50 000 и более.</a:t>
            </a:r>
          </a:p>
          <a:p>
            <a:pPr algn="just">
              <a:lnSpc>
                <a:spcPts val="1800"/>
              </a:lnSpc>
            </a:pP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Сроки проведения полевого этапа исследования: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03 марта 201</a:t>
            </a:r>
            <a:r>
              <a:rPr lang="en-US" sz="1600">
                <a:latin typeface="Arial" pitchFamily="34" charset="0"/>
                <a:cs typeface="Arial" pitchFamily="34" charset="0"/>
              </a:rPr>
              <a:t>5</a:t>
            </a:r>
            <a:r>
              <a:rPr lang="ru-RU" sz="16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г. – 13 апреля 2015 г.</a:t>
            </a:r>
          </a:p>
          <a:p>
            <a:pPr algn="just">
              <a:lnSpc>
                <a:spcPts val="1800"/>
              </a:lnSpc>
            </a:pP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Целевая аудитория при проведении личных интервью и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фокус-групповых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дискуссий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м/ж в возрасте от 18 до 65 лет, постоянно проживающие в регионе проведения исследования. </a:t>
            </a:r>
          </a:p>
          <a:p>
            <a:pPr algn="just">
              <a:lnSpc>
                <a:spcPts val="1800"/>
              </a:lnSpc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Целевая аудитория при проведении экспертных интервью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1) представители международных организаций, курирующих проекты в сфере окружающей среды; 2) представители местных органов власти, специализирующихся на решении экологических вопросов; 3) представители государственных организаций и подразделений, специализирующихся на решении экологических вопросов (экспертиза и мониторинг).</a:t>
            </a:r>
          </a:p>
          <a:p>
            <a:pPr algn="just">
              <a:lnSpc>
                <a:spcPts val="1800"/>
              </a:lnSpc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Метод исследования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ts val="18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1) личные интервью по месту жительства респондента</a:t>
            </a:r>
          </a:p>
          <a:p>
            <a:pPr algn="just">
              <a:lnSpc>
                <a:spcPts val="18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2)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фокус-группы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lnSpc>
                <a:spcPts val="18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3) экспертные интервью.</a:t>
            </a:r>
          </a:p>
          <a:p>
            <a:pPr algn="just">
              <a:lnSpc>
                <a:spcPts val="1800"/>
              </a:lnSpc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7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Дизайн исследования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816" y="1347733"/>
            <a:ext cx="8866680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Объем выборки количественного исследования, проведенного методом личных интервью, –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850 интервью. Допустимая ошибка выборки при заданном объеме не превышает 3,4% при уровне доверительной вероятности 95%.</a:t>
            </a: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Общее количество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фокус-групп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– 7: 2-е группы в Минске, 2- группы в Гомеле, 2-е группы в Солигорске, 1-а группа в Сморгони. </a:t>
            </a: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Общее количество экспертных интервью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5. Одно интервью было проведено в Гомеле, оставшиеся интервью были проведены в Минске.</a:t>
            </a:r>
          </a:p>
          <a:p>
            <a:pPr algn="just">
              <a:lnSpc>
                <a:spcPts val="1800"/>
              </a:lnSpc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800"/>
              </a:lnSpc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7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3691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Оценка экологической ситуации</a:t>
            </a:r>
            <a:endParaRPr lang="ru-RU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ОЦЕНКА ЭКОЛОГИЧЕСКОЙ СИТУАЦИИ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8786842" cy="365125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настоящее время для  белорусов наиболее актуальными являются проблемы, связанные с экономической ситуацией в стране  -   рост цен, низкие зарплаты, инфляция. Проблемы ухудшения окружающей среды из перечня проблем, актуальных для белорусского общества, выбрали  78,0% респондентов.</a:t>
            </a:r>
          </a:p>
          <a:p>
            <a:endParaRPr lang="ru-RU" sz="14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684" y="1200077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Рейтинг экологических проблем среди наиболее актуальных проблем для населения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358082" y="5841855"/>
            <a:ext cx="1285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n=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45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330893396"/>
              </p:ext>
            </p:extLst>
          </p:nvPr>
        </p:nvGraphicFramePr>
        <p:xfrm>
          <a:off x="-108520" y="1700807"/>
          <a:ext cx="8928992" cy="4153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Овал 15"/>
          <p:cNvSpPr/>
          <p:nvPr/>
        </p:nvSpPr>
        <p:spPr>
          <a:xfrm>
            <a:off x="7043960" y="3593867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1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ОЦЕНКА ЭКОЛОГИЧЕСКОЙ СИТУАЦИИ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28586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Насколько актуальна проблема ухудшение и загрязнение окружающей среды?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315" y="1928803"/>
            <a:ext cx="78521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Наиболее актуальными проблемы экологии являются для: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жителей Могилевской, Минской и Гомельской областей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а наименее 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Брестской области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женщин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проблема ухудшения состояния окружающей среды более актуальна, чем 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мужчин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82,3% женщин считают проблему экологии актуальной против 75,0% среди мужчин.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более пожилых респондентов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чем 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молодежи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Так, наибольшая доля респондентов, для кого данная проблема является насущной, была зафиксирована среди респондентов в возрасте 45-65 лет  (84,0%), а наименьшая среди молодых белорусов (18-29 лет) – 70,7% 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наименее обеспеченных белорусов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(91,1%), чем 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наиболее обеспеченных  респондентов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- 77,2%.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респондентов, живущих с детьми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 чем среди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респондентов без детей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80,7% опрошенных с детьми считают тему окружающей среды важной, против 77,6% респондентов, живущих без детей</a:t>
            </a:r>
          </a:p>
          <a:p>
            <a:pPr>
              <a:buFont typeface="Arial" pitchFamily="34" charset="0"/>
              <a:buChar char="•"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1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ОЦЕНКА ЭКОЛОГИЧЕСКОЙ СИТУАЦИИ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28586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Оценка населением состояния экологической</a:t>
            </a:r>
          </a:p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среды в Беларуси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2330" y="5214950"/>
            <a:ext cx="1285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n=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45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720" y="5657671"/>
            <a:ext cx="8145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Больше половины опрошенных (61,4%) считают экологическую обстановку в нашей стране достаточно благоприятной. Так, 55,2% полагают, что в стране есть небольшие экологические проблемы и 6,2% считают, что в Беларуси нет никаких экологических проблем.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87738406"/>
              </p:ext>
            </p:extLst>
          </p:nvPr>
        </p:nvGraphicFramePr>
        <p:xfrm>
          <a:off x="285720" y="2000241"/>
          <a:ext cx="8390736" cy="365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41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816" y="1196752"/>
            <a:ext cx="89741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144000" bIns="0">
            <a:normAutofit/>
          </a:bodyPr>
          <a:lstStyle/>
          <a:p>
            <a:endParaRPr lang="ru-RU" sz="1400" b="1" kern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6648"/>
            <a:ext cx="6552728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ОЦЕНКА ЭКОЛОГИЧЕСКОЙ СИТУАЦИИ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28586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Оценка состояния окружающей среды и значимость ее состояния для населения</a:t>
            </a:r>
            <a:endParaRPr lang="ru-RU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2220" y="2131240"/>
            <a:ext cx="87274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Наиболее острыми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белорусы считают экологические проблемы, связанные с загрязнением воздуха и воды. Так,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ТОП-5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наиболее актуальных экологических проблем: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загрязнение атмосферы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загрязнение водоемов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последствия аварии на Чернобыльской АЭС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загрязнение источников пресной воды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несанкционированные свалки</a:t>
            </a:r>
          </a:p>
          <a:p>
            <a:pPr algn="just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Наименее актуальными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экологическими проблемами белорусы считают строительство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свинокомплексов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и «Китайского» технопарка. В данном контексте также следует отметить тот факт, что наиболее пагубными для состояния окружающей среды белорусы считают строительство АЭС в Островце (52,5%), а также застройку зеленых зон в городах (46,0%).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41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1748</Words>
  <Application>Microsoft Office PowerPoint</Application>
  <PresentationFormat>Экран (4:3)</PresentationFormat>
  <Paragraphs>154</Paragraphs>
  <Slides>24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1_Тема Office</vt:lpstr>
      <vt:lpstr>Презентация PowerPoint</vt:lpstr>
      <vt:lpstr>Презентация PowerPoint</vt:lpstr>
      <vt:lpstr>  Дизайн исследования  </vt:lpstr>
      <vt:lpstr>  Дизайн исследования  </vt:lpstr>
      <vt:lpstr>Презентация PowerPoint</vt:lpstr>
      <vt:lpstr>  ОЦЕНКА ЭКОЛОГИЧЕСКОЙ СИТУАЦИИ  </vt:lpstr>
      <vt:lpstr>  ОЦЕНКА ЭКОЛОГИЧЕСКОЙ СИТУАЦИИ  </vt:lpstr>
      <vt:lpstr>  ОЦЕНКА ЭКОЛОГИЧЕСКОЙ СИТУАЦИИ  </vt:lpstr>
      <vt:lpstr>  ОЦЕНКА ЭКОЛОГИЧЕСКОЙ СИТУАЦИИ  </vt:lpstr>
      <vt:lpstr>  ОЦЕНКА ЭКОЛОГИЧЕСКОЙ СИТУАЦИИ  </vt:lpstr>
      <vt:lpstr>Презентация PowerPoint</vt:lpstr>
      <vt:lpstr>  ЭКОЛОГИЧЕСКОЕ ПРАВОСОЗНАНИЕ И ЭКО-КУЛЬТУРА </vt:lpstr>
      <vt:lpstr>  ЭКОЛОГИЧЕСКОЕ ПРАВОСОЗНАНИЕ И ЭКО-КУЛЬТУРА </vt:lpstr>
      <vt:lpstr>  ЭКОЛОГИЧЕСКОЕ ПРАВОСОЗНАНИЕ И ЭКО-КУЛЬТУРА </vt:lpstr>
      <vt:lpstr>  ЭКОЛОГИЧЕСКОЕ ПРАВОСОЗНАНИЕ И ЭКО-КУЛЬТУРА </vt:lpstr>
      <vt:lpstr>Презентация PowerPoint</vt:lpstr>
      <vt:lpstr>  ЭКОЛОГИЧЕСКАЯ АКТИВНОСТЬ .  </vt:lpstr>
      <vt:lpstr>  ЭКОЛОГИЧЕСКАЯ АКТИВНОСТЬ .  </vt:lpstr>
      <vt:lpstr>  ЭКОЛОГИЧЕСКАЯ АКТИВНОСТЬ .  </vt:lpstr>
      <vt:lpstr>  ЭКОЛОГИЧЕСКАЯ АКТИВНОСТЬ .  </vt:lpstr>
      <vt:lpstr>  ЭКОЛОГИЧЕСКАЯ АКТИВНОСТЬ .  </vt:lpstr>
      <vt:lpstr>Презентация PowerPoint</vt:lpstr>
      <vt:lpstr>  ЭКОЛОГИЧЕСКОЕ ЗДОРОВЬЕ .  </vt:lpstr>
      <vt:lpstr>  ЭКОЛОГИЧЕСКОЕ ЗДОРОВЬЕ .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 и выборка исследования</dc:title>
  <dc:creator>User</dc:creator>
  <cp:lastModifiedBy>Яр</cp:lastModifiedBy>
  <cp:revision>484</cp:revision>
  <dcterms:created xsi:type="dcterms:W3CDTF">2013-10-11T13:43:15Z</dcterms:created>
  <dcterms:modified xsi:type="dcterms:W3CDTF">2015-07-28T11:32:28Z</dcterms:modified>
</cp:coreProperties>
</file>